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6" r:id="rId3"/>
    <p:sldId id="277" r:id="rId4"/>
    <p:sldId id="272" r:id="rId5"/>
    <p:sldId id="267" r:id="rId6"/>
    <p:sldId id="268" r:id="rId7"/>
    <p:sldId id="269" r:id="rId8"/>
    <p:sldId id="270" r:id="rId9"/>
    <p:sldId id="271" r:id="rId10"/>
    <p:sldId id="273" r:id="rId11"/>
    <p:sldId id="278" r:id="rId12"/>
    <p:sldId id="279" r:id="rId13"/>
    <p:sldId id="280" r:id="rId14"/>
    <p:sldId id="281" r:id="rId15"/>
  </p:sldIdLst>
  <p:sldSz cx="9144000" cy="5143500" type="screen16x9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941E"/>
    <a:srgbClr val="19949B"/>
    <a:srgbClr val="E69600"/>
    <a:srgbClr val="F3702F"/>
    <a:srgbClr val="F06023"/>
    <a:srgbClr val="06061C"/>
    <a:srgbClr val="BB2727"/>
    <a:srgbClr val="1C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434295-3B73-460F-88F3-433D07702E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E3329-E6B6-4976-840C-BE76DFE434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129D2B3-299E-420A-8D78-90D132590BFE}" type="datetimeFigureOut">
              <a:rPr lang="nl-NL" altLang="nl-BE"/>
              <a:pPr>
                <a:defRPr/>
              </a:pPr>
              <a:t>11-5-2021</a:t>
            </a:fld>
            <a:endParaRPr lang="nl-NL" altLang="nl-B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2518F94-94DD-4244-BBE0-5360990E5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F29A0B6-3F49-4528-A36B-C498BCDB2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F74C5-0B62-4DEB-A33A-2E2AD473E7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70584-34C0-4F95-9686-59574F0E5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D0785B-4384-41DE-BD98-65C9742F93D7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0785B-4384-41DE-BD98-65C9742F93D7}" type="slidenum">
              <a:rPr lang="nl-NL" altLang="nl-BE" smtClean="0"/>
              <a:pPr>
                <a:defRPr/>
              </a:pPr>
              <a:t>5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21783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5"/>
          <p:cNvSpPr>
            <a:spLocks noGrp="1"/>
          </p:cNvSpPr>
          <p:nvPr>
            <p:ph type="title"/>
          </p:nvPr>
        </p:nvSpPr>
        <p:spPr>
          <a:xfrm>
            <a:off x="457200" y="2859782"/>
            <a:ext cx="8229600" cy="157733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19949B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29494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344"/>
            <a:ext cx="6563072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512"/>
            <a:ext cx="7859216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888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344"/>
            <a:ext cx="6563072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949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868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86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8149"/>
            <a:ext cx="2746647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288150"/>
            <a:ext cx="3744416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59687"/>
            <a:ext cx="2746647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98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35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5"/>
          <p:cNvSpPr>
            <a:spLocks noGrp="1"/>
          </p:cNvSpPr>
          <p:nvPr>
            <p:ph type="title"/>
          </p:nvPr>
        </p:nvSpPr>
        <p:spPr>
          <a:xfrm>
            <a:off x="457200" y="2859782"/>
            <a:ext cx="8229600" cy="157733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19949B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29494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5">
            <a:extLst>
              <a:ext uri="{FF2B5EF4-FFF2-40B4-BE49-F238E27FC236}">
                <a16:creationId xmlns:a16="http://schemas.microsoft.com/office/drawing/2014/main" id="{AAB8D7CB-1500-48C1-9171-A6916ED5CF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859088"/>
            <a:ext cx="82296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/>
              <a:t>Uredite slog naslova matrice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 kern="1200" cap="all">
          <a:solidFill>
            <a:srgbClr val="19949B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19949B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19949B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19949B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19949B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 kern="1200" cap="all">
          <a:solidFill>
            <a:srgbClr val="19949B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19949B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19949B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19949B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19949B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7941E"/>
        </a:buClr>
        <a:buFont typeface="Arial" panose="020B0604020202020204" pitchFamily="34" charset="0"/>
        <a:buChar char="•"/>
        <a:defRPr sz="3000" kern="1200">
          <a:solidFill>
            <a:srgbClr val="06061C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7941E"/>
        </a:buClr>
        <a:buFont typeface="Arial" panose="020B0604020202020204" pitchFamily="34" charset="0"/>
        <a:buChar char="»"/>
        <a:defRPr sz="2700" kern="1200">
          <a:solidFill>
            <a:srgbClr val="06061C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7941E"/>
        </a:buClr>
        <a:buFont typeface="Calibri" panose="020F0502020204030204" pitchFamily="34" charset="0"/>
        <a:buChar char="›"/>
        <a:defRPr sz="2400" kern="1200">
          <a:solidFill>
            <a:srgbClr val="06061C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7941E"/>
        </a:buClr>
        <a:buFont typeface="Wingdings" panose="05000000000000000000" pitchFamily="2" charset="2"/>
        <a:buChar char="§"/>
        <a:defRPr sz="2000" kern="1200">
          <a:solidFill>
            <a:srgbClr val="06061C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7941E"/>
        </a:buClr>
        <a:buFont typeface="Arial" panose="020B0604020202020204" pitchFamily="34" charset="0"/>
        <a:buChar char="-"/>
        <a:defRPr sz="2000" kern="1200">
          <a:solidFill>
            <a:srgbClr val="06061C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nicolas.leroy@spw.wallonie.b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ven.vlassenroot@tractebel.engie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EE0D116F-1CC8-443C-A630-C896FAECB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9088"/>
            <a:ext cx="8229600" cy="15779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C-Roads Belgium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3E5210-B61D-4F5C-9DFF-AC9823C25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96" y="4718885"/>
            <a:ext cx="2423604" cy="4246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THE </a:t>
            </a:r>
            <a:r>
              <a:rPr lang="en-GB" sz="3200" dirty="0" err="1"/>
              <a:t>BelgiUM</a:t>
            </a:r>
            <a:r>
              <a:rPr lang="en-GB" sz="3200" dirty="0"/>
              <a:t>/WALLONIA PROJECT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3512"/>
            <a:ext cx="5554960" cy="3394472"/>
          </a:xfrm>
        </p:spPr>
        <p:txBody>
          <a:bodyPr/>
          <a:lstStyle/>
          <a:p>
            <a:r>
              <a:rPr lang="fr-BE" sz="1400" dirty="0"/>
              <a:t>Goal</a:t>
            </a:r>
          </a:p>
          <a:p>
            <a:pPr lvl="1"/>
            <a:r>
              <a:rPr lang="de-DE" sz="1200" dirty="0"/>
              <a:t>The </a:t>
            </a:r>
            <a:r>
              <a:rPr lang="de-DE" sz="1200" dirty="0" err="1"/>
              <a:t>pilot</a:t>
            </a:r>
            <a:r>
              <a:rPr lang="de-DE" sz="1200" dirty="0"/>
              <a:t> </a:t>
            </a:r>
            <a:r>
              <a:rPr lang="de-DE" sz="1200" dirty="0" err="1"/>
              <a:t>aim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deploy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test</a:t>
            </a:r>
            <a:r>
              <a:rPr lang="de-DE" sz="1200" dirty="0"/>
              <a:t> C-ITS </a:t>
            </a:r>
            <a:r>
              <a:rPr lang="de-DE" sz="1200" dirty="0" err="1"/>
              <a:t>services</a:t>
            </a:r>
            <a:r>
              <a:rPr lang="de-DE" sz="1200" dirty="0"/>
              <a:t> </a:t>
            </a:r>
            <a:r>
              <a:rPr lang="de-DE" sz="1200" dirty="0" err="1"/>
              <a:t>using</a:t>
            </a:r>
            <a:r>
              <a:rPr lang="de-DE" sz="1200" dirty="0"/>
              <a:t> a </a:t>
            </a:r>
            <a:r>
              <a:rPr lang="de-DE" sz="1200" dirty="0" err="1"/>
              <a:t>cloud-based</a:t>
            </a:r>
            <a:r>
              <a:rPr lang="de-DE" sz="1200" dirty="0"/>
              <a:t> </a:t>
            </a:r>
            <a:r>
              <a:rPr lang="de-DE" sz="1200" dirty="0" err="1"/>
              <a:t>solution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connect</a:t>
            </a:r>
            <a:r>
              <a:rPr lang="de-DE" sz="1200" dirty="0"/>
              <a:t> </a:t>
            </a:r>
            <a:r>
              <a:rPr lang="de-DE" sz="1200" dirty="0" err="1"/>
              <a:t>road</a:t>
            </a:r>
            <a:r>
              <a:rPr lang="de-DE" sz="1200" dirty="0"/>
              <a:t> </a:t>
            </a:r>
            <a:r>
              <a:rPr lang="de-DE" sz="1200" dirty="0" err="1"/>
              <a:t>users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PEREX Traffic </a:t>
            </a:r>
            <a:r>
              <a:rPr lang="de-DE" sz="1200" dirty="0" err="1"/>
              <a:t>management</a:t>
            </a:r>
            <a:r>
              <a:rPr lang="de-DE" sz="1200" dirty="0"/>
              <a:t> </a:t>
            </a:r>
            <a:r>
              <a:rPr lang="de-DE" sz="1200" dirty="0" err="1"/>
              <a:t>center</a:t>
            </a:r>
            <a:r>
              <a:rPr lang="de-DE" sz="1200" dirty="0"/>
              <a:t> via a </a:t>
            </a:r>
            <a:r>
              <a:rPr lang="de-DE" sz="1200" dirty="0" err="1"/>
              <a:t>dedicated</a:t>
            </a:r>
            <a:r>
              <a:rPr lang="de-DE" sz="1200" dirty="0"/>
              <a:t> </a:t>
            </a:r>
            <a:r>
              <a:rPr lang="de-DE" sz="1200" dirty="0" err="1"/>
              <a:t>smartphone</a:t>
            </a:r>
            <a:r>
              <a:rPr lang="de-DE" sz="1200" dirty="0"/>
              <a:t> </a:t>
            </a:r>
            <a:r>
              <a:rPr lang="de-DE" sz="1200" dirty="0" err="1"/>
              <a:t>application</a:t>
            </a:r>
            <a:r>
              <a:rPr lang="de-DE" sz="1200" dirty="0"/>
              <a:t> </a:t>
            </a:r>
            <a:r>
              <a:rPr lang="de-DE" sz="1200" dirty="0" err="1"/>
              <a:t>using</a:t>
            </a:r>
            <a:r>
              <a:rPr lang="de-DE" sz="1200" dirty="0"/>
              <a:t> 3G/4G/LTE </a:t>
            </a:r>
            <a:r>
              <a:rPr lang="de-DE" sz="1200" dirty="0" err="1"/>
              <a:t>communication</a:t>
            </a:r>
            <a:r>
              <a:rPr lang="de-DE" sz="1200" dirty="0"/>
              <a:t> </a:t>
            </a:r>
            <a:r>
              <a:rPr lang="de-DE" sz="1200" dirty="0" err="1"/>
              <a:t>networks</a:t>
            </a:r>
            <a:r>
              <a:rPr lang="de-DE" sz="1200" dirty="0"/>
              <a:t>.</a:t>
            </a:r>
          </a:p>
          <a:p>
            <a:pPr lvl="1"/>
            <a:r>
              <a:rPr lang="de-DE" sz="1200" dirty="0"/>
              <a:t>The </a:t>
            </a:r>
            <a:r>
              <a:rPr lang="de-DE" sz="1200" dirty="0" err="1"/>
              <a:t>pilot</a:t>
            </a:r>
            <a:r>
              <a:rPr lang="de-DE" sz="1200" dirty="0"/>
              <a:t> will also </a:t>
            </a:r>
            <a:r>
              <a:rPr lang="de-DE" sz="1200" dirty="0" err="1"/>
              <a:t>include</a:t>
            </a:r>
            <a:r>
              <a:rPr lang="de-DE" sz="1200" dirty="0"/>
              <a:t> a limited </a:t>
            </a:r>
            <a:r>
              <a:rPr lang="de-DE" sz="1200" dirty="0" err="1"/>
              <a:t>number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road</a:t>
            </a:r>
            <a:r>
              <a:rPr lang="de-DE" sz="1200" dirty="0"/>
              <a:t> </a:t>
            </a:r>
            <a:r>
              <a:rPr lang="de-DE" sz="1200" dirty="0" err="1"/>
              <a:t>side</a:t>
            </a:r>
            <a:r>
              <a:rPr lang="de-DE" sz="1200" dirty="0"/>
              <a:t> </a:t>
            </a:r>
            <a:r>
              <a:rPr lang="de-DE" sz="1200" dirty="0" err="1"/>
              <a:t>units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test</a:t>
            </a:r>
            <a:r>
              <a:rPr lang="de-DE" sz="1200" dirty="0"/>
              <a:t> ITS-G5 </a:t>
            </a:r>
            <a:r>
              <a:rPr lang="de-DE" sz="1200" dirty="0" err="1"/>
              <a:t>communication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compare</a:t>
            </a:r>
            <a:r>
              <a:rPr lang="de-DE" sz="1200" dirty="0"/>
              <a:t> </a:t>
            </a:r>
            <a:r>
              <a:rPr lang="de-DE" sz="1200" dirty="0" err="1"/>
              <a:t>use</a:t>
            </a:r>
            <a:r>
              <a:rPr lang="de-DE" sz="1200" dirty="0"/>
              <a:t> </a:t>
            </a:r>
            <a:r>
              <a:rPr lang="de-DE" sz="1200" dirty="0" err="1"/>
              <a:t>cases</a:t>
            </a:r>
            <a:r>
              <a:rPr lang="de-DE" sz="1200" dirty="0"/>
              <a:t> </a:t>
            </a:r>
            <a:r>
              <a:rPr lang="de-DE" sz="1200" dirty="0" err="1"/>
              <a:t>testing</a:t>
            </a:r>
            <a:r>
              <a:rPr lang="de-DE" sz="1200" dirty="0"/>
              <a:t>.</a:t>
            </a:r>
          </a:p>
          <a:p>
            <a:pPr lvl="1">
              <a:buNone/>
            </a:pPr>
            <a:endParaRPr lang="fr-BE" sz="1200" dirty="0"/>
          </a:p>
          <a:p>
            <a:r>
              <a:rPr lang="fr-BE" sz="1400" dirty="0" err="1"/>
              <a:t>Coverage</a:t>
            </a:r>
            <a:endParaRPr lang="fr-BE" sz="1400" dirty="0"/>
          </a:p>
          <a:p>
            <a:pPr lvl="1"/>
            <a:r>
              <a:rPr lang="en-GB" sz="1200" dirty="0"/>
              <a:t>Cellular: A3 (E40); A4 (E411); A26 (E25); </a:t>
            </a:r>
            <a:r>
              <a:rPr lang="fr-BE" sz="1200" dirty="0"/>
              <a:t>A602 (E25/E40); A</a:t>
            </a:r>
            <a:r>
              <a:rPr lang="en-GB" sz="1200" dirty="0"/>
              <a:t>15 (E42)</a:t>
            </a:r>
          </a:p>
          <a:p>
            <a:pPr lvl="1"/>
            <a:r>
              <a:rPr lang="fr-BE" sz="1200" dirty="0"/>
              <a:t>ITS G5: A602 (E25/E40) </a:t>
            </a:r>
            <a:endParaRPr lang="en-GB" sz="1200" dirty="0"/>
          </a:p>
          <a:p>
            <a:pPr lvl="1">
              <a:buFont typeface="Arial" pitchFamily="34" charset="0"/>
              <a:buChar char="•"/>
            </a:pPr>
            <a:endParaRPr lang="fr-BE" sz="1200" dirty="0"/>
          </a:p>
          <a:p>
            <a:r>
              <a:rPr lang="fr-BE" sz="1400" dirty="0" err="1"/>
              <a:t>Partners</a:t>
            </a:r>
            <a:endParaRPr lang="fr-BE" sz="1400" dirty="0"/>
          </a:p>
        </p:txBody>
      </p:sp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761CE793-1839-4B45-B66A-A74B2D65B1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635646"/>
            <a:ext cx="2394147" cy="21326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939902"/>
            <a:ext cx="2303512" cy="66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6BD6A87-1AE5-4EEB-8434-D9105311A4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299942"/>
            <a:ext cx="1292910" cy="32684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F24A934-5D20-447C-9DD3-AE7A2133DC3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4155926"/>
            <a:ext cx="653619" cy="45539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083918"/>
            <a:ext cx="1425527" cy="61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THE </a:t>
            </a:r>
            <a:r>
              <a:rPr lang="en-GB" sz="3200" dirty="0" err="1"/>
              <a:t>BelgiUM</a:t>
            </a:r>
            <a:r>
              <a:rPr lang="en-GB" sz="3200" dirty="0"/>
              <a:t>/WALLONIA PROJECT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fr-BE" sz="1800" dirty="0"/>
              <a:t>Day-1 Services</a:t>
            </a:r>
          </a:p>
          <a:p>
            <a:pPr lvl="1"/>
            <a:r>
              <a:rPr lang="fr-BE" sz="1600" dirty="0" err="1"/>
              <a:t>Hazardous</a:t>
            </a:r>
            <a:r>
              <a:rPr lang="fr-BE" sz="1600" dirty="0"/>
              <a:t> Location Notification – 7 use cases</a:t>
            </a:r>
          </a:p>
          <a:p>
            <a:pPr lvl="2"/>
            <a:r>
              <a:rPr lang="fr-BE" sz="1400" dirty="0"/>
              <a:t>Accident zone, </a:t>
            </a:r>
            <a:r>
              <a:rPr lang="fr-BE" sz="1400" dirty="0" err="1"/>
              <a:t>Traffic</a:t>
            </a:r>
            <a:r>
              <a:rPr lang="fr-BE" sz="1400" dirty="0"/>
              <a:t> jam </a:t>
            </a:r>
            <a:r>
              <a:rPr lang="fr-BE" sz="1400" dirty="0" err="1"/>
              <a:t>ahead</a:t>
            </a:r>
            <a:r>
              <a:rPr lang="fr-BE" sz="1400" dirty="0"/>
              <a:t>, </a:t>
            </a:r>
            <a:r>
              <a:rPr lang="fr-BE" sz="1400" dirty="0" err="1"/>
              <a:t>Stationary</a:t>
            </a:r>
            <a:r>
              <a:rPr lang="fr-BE" sz="1400" dirty="0"/>
              <a:t> </a:t>
            </a:r>
            <a:r>
              <a:rPr lang="fr-BE" sz="1400" dirty="0" err="1"/>
              <a:t>vehicle</a:t>
            </a:r>
            <a:r>
              <a:rPr lang="fr-BE" sz="1400" dirty="0"/>
              <a:t>, Animal or </a:t>
            </a:r>
            <a:r>
              <a:rPr lang="fr-BE" sz="1400" dirty="0" err="1"/>
              <a:t>person</a:t>
            </a:r>
            <a:r>
              <a:rPr lang="fr-BE" sz="1400" dirty="0"/>
              <a:t> on the road, </a:t>
            </a:r>
            <a:r>
              <a:rPr lang="fr-BE" sz="1400" dirty="0" err="1"/>
              <a:t>Weather</a:t>
            </a:r>
            <a:r>
              <a:rPr lang="fr-BE" sz="1400" dirty="0"/>
              <a:t> condition warning, </a:t>
            </a:r>
            <a:r>
              <a:rPr lang="fr-BE" sz="1400" dirty="0" err="1"/>
              <a:t>Wrong</a:t>
            </a:r>
            <a:r>
              <a:rPr lang="fr-BE" sz="1400" dirty="0"/>
              <a:t> </a:t>
            </a:r>
            <a:r>
              <a:rPr lang="fr-BE" sz="1400" dirty="0" err="1"/>
              <a:t>way</a:t>
            </a:r>
            <a:r>
              <a:rPr lang="fr-BE" sz="1400" dirty="0"/>
              <a:t> </a:t>
            </a:r>
            <a:r>
              <a:rPr lang="fr-BE" sz="1400" dirty="0" err="1"/>
              <a:t>driving</a:t>
            </a:r>
            <a:endParaRPr lang="fr-BE" sz="1400" dirty="0"/>
          </a:p>
          <a:p>
            <a:pPr lvl="1"/>
            <a:r>
              <a:rPr lang="fr-BE" sz="1600" dirty="0"/>
              <a:t>Road Works Warning – 3 use cases</a:t>
            </a:r>
          </a:p>
          <a:p>
            <a:pPr lvl="2"/>
            <a:r>
              <a:rPr lang="fr-BE" sz="1400" dirty="0" err="1"/>
              <a:t>Lane</a:t>
            </a:r>
            <a:r>
              <a:rPr lang="fr-BE" sz="1400" dirty="0"/>
              <a:t> </a:t>
            </a:r>
            <a:r>
              <a:rPr lang="fr-BE" sz="1400" dirty="0" err="1"/>
              <a:t>closure</a:t>
            </a:r>
            <a:r>
              <a:rPr lang="fr-BE" sz="1400" dirty="0"/>
              <a:t>, Winter maintenance </a:t>
            </a:r>
            <a:r>
              <a:rPr lang="fr-BE" sz="1400" dirty="0" err="1"/>
              <a:t>salting</a:t>
            </a:r>
            <a:r>
              <a:rPr lang="fr-BE" sz="1400" dirty="0"/>
              <a:t> and </a:t>
            </a:r>
            <a:r>
              <a:rPr lang="fr-BE" sz="1400" dirty="0" err="1"/>
              <a:t>ploughing</a:t>
            </a:r>
            <a:endParaRPr lang="fr-BE" sz="1400" dirty="0"/>
          </a:p>
          <a:p>
            <a:pPr lvl="1"/>
            <a:r>
              <a:rPr lang="fr-BE" sz="1600" dirty="0"/>
              <a:t>In </a:t>
            </a:r>
            <a:r>
              <a:rPr lang="fr-BE" sz="1600" dirty="0" err="1"/>
              <a:t>Vehicle</a:t>
            </a:r>
            <a:r>
              <a:rPr lang="fr-BE" sz="1600" dirty="0"/>
              <a:t> </a:t>
            </a:r>
            <a:r>
              <a:rPr lang="fr-BE" sz="1600" dirty="0" err="1"/>
              <a:t>signage</a:t>
            </a:r>
            <a:r>
              <a:rPr lang="fr-BE" sz="1600" dirty="0"/>
              <a:t> – 1 use case</a:t>
            </a:r>
          </a:p>
          <a:p>
            <a:pPr lvl="2"/>
            <a:r>
              <a:rPr lang="fr-BE" sz="1400" dirty="0" err="1"/>
              <a:t>Dynamic</a:t>
            </a:r>
            <a:r>
              <a:rPr lang="fr-BE" sz="1400" dirty="0"/>
              <a:t> speed </a:t>
            </a:r>
            <a:r>
              <a:rPr lang="fr-BE" sz="1400" dirty="0" err="1"/>
              <a:t>limit</a:t>
            </a:r>
            <a:r>
              <a:rPr lang="fr-BE" sz="1400" dirty="0"/>
              <a:t> information</a:t>
            </a:r>
          </a:p>
          <a:p>
            <a:pPr lvl="2">
              <a:buNone/>
            </a:pPr>
            <a:endParaRPr lang="fr-BE" sz="1400" dirty="0"/>
          </a:p>
          <a:p>
            <a:r>
              <a:rPr lang="fr-BE" sz="1800" dirty="0"/>
              <a:t>Day 1.5 Services</a:t>
            </a:r>
          </a:p>
          <a:p>
            <a:pPr lvl="1"/>
            <a:r>
              <a:rPr lang="fr-BE" sz="1600" dirty="0"/>
              <a:t>Information on parking lots location and </a:t>
            </a:r>
            <a:r>
              <a:rPr lang="fr-BE" sz="1600" dirty="0" err="1"/>
              <a:t>availability</a:t>
            </a:r>
            <a:endParaRPr lang="fr-BE" sz="1600" dirty="0"/>
          </a:p>
          <a:p>
            <a:pPr lvl="2"/>
            <a:endParaRPr lang="fr-B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THE </a:t>
            </a:r>
            <a:r>
              <a:rPr lang="en-GB" sz="3200" dirty="0" err="1"/>
              <a:t>BelgiUM</a:t>
            </a:r>
            <a:r>
              <a:rPr lang="en-GB" sz="3200" dirty="0"/>
              <a:t>/WALLONIA PROJECT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75856" y="1347614"/>
            <a:ext cx="5040560" cy="3330370"/>
          </a:xfrm>
        </p:spPr>
        <p:txBody>
          <a:bodyPr/>
          <a:lstStyle/>
          <a:p>
            <a:r>
              <a:rPr lang="fr-BE" sz="1600" dirty="0" err="1"/>
              <a:t>Procurement</a:t>
            </a:r>
            <a:r>
              <a:rPr lang="fr-BE" sz="1600" dirty="0"/>
              <a:t> « Mise en œuvre d’une infrastructure de véhicules connectés – projet pilote C-</a:t>
            </a:r>
            <a:r>
              <a:rPr lang="fr-BE" sz="1600" dirty="0" err="1"/>
              <a:t>Roads</a:t>
            </a:r>
            <a:r>
              <a:rPr lang="fr-BE" sz="1600" dirty="0"/>
              <a:t> »</a:t>
            </a:r>
          </a:p>
          <a:p>
            <a:pPr lvl="1"/>
            <a:r>
              <a:rPr lang="fr-BE" sz="1400" dirty="0"/>
              <a:t>RSU Management system, RSU installation, PKI infrastructure, OBU</a:t>
            </a:r>
          </a:p>
          <a:p>
            <a:pPr lvl="1"/>
            <a:r>
              <a:rPr lang="fr-BE" sz="1400" dirty="0"/>
              <a:t>To </a:t>
            </a:r>
            <a:r>
              <a:rPr lang="fr-BE" sz="1400" dirty="0" err="1"/>
              <a:t>be</a:t>
            </a:r>
            <a:r>
              <a:rPr lang="fr-BE" sz="1400" dirty="0"/>
              <a:t> </a:t>
            </a:r>
            <a:r>
              <a:rPr lang="fr-BE" sz="1400" dirty="0" err="1"/>
              <a:t>published</a:t>
            </a:r>
            <a:r>
              <a:rPr lang="fr-BE" sz="1400" dirty="0"/>
              <a:t> </a:t>
            </a:r>
            <a:r>
              <a:rPr lang="fr-BE" sz="1400" b="1" u="sng" dirty="0"/>
              <a:t>by end of </a:t>
            </a:r>
            <a:r>
              <a:rPr lang="fr-BE" sz="1400" b="1" u="sng" dirty="0" err="1"/>
              <a:t>October</a:t>
            </a:r>
            <a:endParaRPr lang="fr-BE" sz="1400" b="1" u="sng" dirty="0"/>
          </a:p>
          <a:p>
            <a:pPr lvl="1">
              <a:buNone/>
            </a:pPr>
            <a:endParaRPr lang="fr-BE" sz="1400" dirty="0"/>
          </a:p>
          <a:p>
            <a:r>
              <a:rPr lang="fr-BE" sz="1600" dirty="0"/>
              <a:t>Service </a:t>
            </a:r>
            <a:r>
              <a:rPr lang="fr-BE" sz="1600" dirty="0" err="1"/>
              <a:t>Procurement</a:t>
            </a:r>
            <a:r>
              <a:rPr lang="fr-BE" sz="1600" dirty="0"/>
              <a:t> for C-ITS services </a:t>
            </a:r>
            <a:r>
              <a:rPr lang="fr-BE" sz="1600" dirty="0" err="1"/>
              <a:t>deployment</a:t>
            </a:r>
            <a:r>
              <a:rPr lang="fr-BE" sz="1600" dirty="0"/>
              <a:t> via an </a:t>
            </a:r>
            <a:r>
              <a:rPr lang="fr-BE" sz="1600" dirty="0" err="1"/>
              <a:t>external</a:t>
            </a:r>
            <a:r>
              <a:rPr lang="fr-BE" sz="1600" dirty="0"/>
              <a:t> system </a:t>
            </a:r>
            <a:r>
              <a:rPr lang="fr-BE" sz="1600" dirty="0" err="1"/>
              <a:t>with</a:t>
            </a:r>
            <a:r>
              <a:rPr lang="fr-BE" sz="1600" dirty="0"/>
              <a:t> </a:t>
            </a:r>
            <a:r>
              <a:rPr lang="fr-BE" sz="1600" dirty="0" err="1"/>
              <a:t>its</a:t>
            </a:r>
            <a:r>
              <a:rPr lang="fr-BE" sz="1600" dirty="0"/>
              <a:t> </a:t>
            </a:r>
            <a:r>
              <a:rPr lang="fr-BE" sz="1600" dirty="0" err="1"/>
              <a:t>dedicated</a:t>
            </a:r>
            <a:r>
              <a:rPr lang="fr-BE" sz="1600" dirty="0"/>
              <a:t> </a:t>
            </a:r>
            <a:r>
              <a:rPr lang="fr-BE" sz="1600" dirty="0" err="1"/>
              <a:t>smartphone</a:t>
            </a:r>
            <a:r>
              <a:rPr lang="fr-BE" sz="1600" dirty="0"/>
              <a:t> application</a:t>
            </a:r>
          </a:p>
          <a:p>
            <a:pPr lvl="1"/>
            <a:r>
              <a:rPr lang="fr-BE" sz="1400" dirty="0" err="1"/>
              <a:t>Private</a:t>
            </a:r>
            <a:r>
              <a:rPr lang="fr-BE" sz="1400" dirty="0"/>
              <a:t> </a:t>
            </a:r>
            <a:r>
              <a:rPr lang="fr-BE" sz="1400" dirty="0" err="1"/>
              <a:t>actor</a:t>
            </a:r>
            <a:r>
              <a:rPr lang="fr-BE" sz="1400" dirty="0"/>
              <a:t> active in </a:t>
            </a:r>
            <a:r>
              <a:rPr lang="fr-BE" sz="1400" dirty="0" err="1"/>
              <a:t>traffic</a:t>
            </a:r>
            <a:r>
              <a:rPr lang="fr-BE" sz="1400" dirty="0"/>
              <a:t> or </a:t>
            </a:r>
            <a:r>
              <a:rPr lang="fr-BE" sz="1400" dirty="0" err="1"/>
              <a:t>mobility</a:t>
            </a:r>
            <a:r>
              <a:rPr lang="fr-BE" sz="1400" dirty="0"/>
              <a:t> services </a:t>
            </a:r>
            <a:r>
              <a:rPr lang="fr-BE" sz="1400" dirty="0" err="1"/>
              <a:t>with</a:t>
            </a:r>
            <a:r>
              <a:rPr lang="fr-BE" sz="1400" dirty="0"/>
              <a:t> </a:t>
            </a:r>
            <a:r>
              <a:rPr lang="fr-BE" sz="1400" dirty="0" err="1"/>
              <a:t>existing</a:t>
            </a:r>
            <a:r>
              <a:rPr lang="fr-BE" sz="1400" dirty="0"/>
              <a:t> </a:t>
            </a:r>
            <a:r>
              <a:rPr lang="fr-BE" sz="1400" dirty="0" err="1"/>
              <a:t>app</a:t>
            </a:r>
            <a:r>
              <a:rPr lang="fr-BE" sz="1400" dirty="0"/>
              <a:t> </a:t>
            </a:r>
            <a:r>
              <a:rPr lang="fr-BE" sz="1400" dirty="0" err="1"/>
              <a:t>developments</a:t>
            </a:r>
            <a:r>
              <a:rPr lang="fr-BE" sz="1400" dirty="0"/>
              <a:t> to </a:t>
            </a:r>
            <a:r>
              <a:rPr lang="fr-BE" sz="1400" dirty="0" err="1"/>
              <a:t>be</a:t>
            </a:r>
            <a:r>
              <a:rPr lang="fr-BE" sz="1400" dirty="0"/>
              <a:t> </a:t>
            </a:r>
            <a:r>
              <a:rPr lang="fr-BE" sz="1400" dirty="0" err="1"/>
              <a:t>contracted</a:t>
            </a:r>
            <a:endParaRPr lang="fr-BE" sz="1400" dirty="0"/>
          </a:p>
          <a:p>
            <a:pPr lvl="1"/>
            <a:r>
              <a:rPr lang="fr-BE" sz="1400" dirty="0"/>
              <a:t>To </a:t>
            </a:r>
            <a:r>
              <a:rPr lang="fr-BE" sz="1400" dirty="0" err="1"/>
              <a:t>be</a:t>
            </a:r>
            <a:r>
              <a:rPr lang="fr-BE" sz="1400" dirty="0"/>
              <a:t> </a:t>
            </a:r>
            <a:r>
              <a:rPr lang="fr-BE" sz="1400" dirty="0" err="1"/>
              <a:t>published</a:t>
            </a:r>
            <a:r>
              <a:rPr lang="fr-BE" sz="1400" dirty="0"/>
              <a:t> by end of the </a:t>
            </a:r>
            <a:r>
              <a:rPr lang="fr-BE" sz="1400" dirty="0" err="1"/>
              <a:t>year</a:t>
            </a:r>
            <a:endParaRPr lang="fr-BE" sz="1600" dirty="0"/>
          </a:p>
          <a:p>
            <a:pPr lvl="1"/>
            <a:endParaRPr lang="fr-BE" sz="1600" dirty="0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7614"/>
            <a:ext cx="2880320" cy="33818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THE </a:t>
            </a:r>
            <a:r>
              <a:rPr lang="en-GB" sz="3200" dirty="0" err="1"/>
              <a:t>BelgiUM</a:t>
            </a:r>
            <a:r>
              <a:rPr lang="en-GB" sz="3200" dirty="0"/>
              <a:t>/WALLONIA PROJECT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dirty="0" err="1"/>
              <a:t>Period</a:t>
            </a:r>
            <a:endParaRPr lang="fr-BE" sz="2000" dirty="0"/>
          </a:p>
          <a:p>
            <a:pPr lvl="1"/>
            <a:r>
              <a:rPr lang="fr-BE" sz="1800" dirty="0" err="1"/>
              <a:t>Wallonia</a:t>
            </a:r>
            <a:r>
              <a:rPr lang="fr-BE" sz="1800" dirty="0"/>
              <a:t> pilot </a:t>
            </a:r>
            <a:r>
              <a:rPr lang="fr-BE" sz="1800" dirty="0" err="1"/>
              <a:t>starts</a:t>
            </a:r>
            <a:r>
              <a:rPr lang="fr-BE" sz="1800" dirty="0"/>
              <a:t> 01/04/2019 </a:t>
            </a:r>
            <a:r>
              <a:rPr lang="fr-BE" sz="1800" dirty="0" err="1"/>
              <a:t>until</a:t>
            </a:r>
            <a:r>
              <a:rPr lang="fr-BE" sz="1800" dirty="0"/>
              <a:t> end of 2019</a:t>
            </a:r>
          </a:p>
          <a:p>
            <a:pPr lvl="1"/>
            <a:r>
              <a:rPr lang="fr-BE" sz="1800" dirty="0"/>
              <a:t>1 or 2  </a:t>
            </a:r>
            <a:r>
              <a:rPr lang="fr-BE" sz="1800" dirty="0" err="1"/>
              <a:t>additional</a:t>
            </a:r>
            <a:r>
              <a:rPr lang="fr-BE" sz="1800" dirty="0"/>
              <a:t> use cases per </a:t>
            </a:r>
            <a:r>
              <a:rPr lang="fr-BE" sz="1800" dirty="0" err="1"/>
              <a:t>month</a:t>
            </a:r>
            <a:endParaRPr lang="fr-BE" sz="1800" dirty="0"/>
          </a:p>
          <a:p>
            <a:pPr lvl="1">
              <a:buNone/>
            </a:pPr>
            <a:endParaRPr lang="fr-BE" sz="1800" dirty="0"/>
          </a:p>
          <a:p>
            <a:r>
              <a:rPr lang="fr-BE" sz="2000" dirty="0"/>
              <a:t>Info, </a:t>
            </a:r>
            <a:r>
              <a:rPr lang="fr-BE" sz="2000" dirty="0" err="1"/>
              <a:t>ideas</a:t>
            </a:r>
            <a:r>
              <a:rPr lang="fr-BE" sz="2000" dirty="0"/>
              <a:t> or suggestions</a:t>
            </a:r>
          </a:p>
          <a:p>
            <a:pPr lvl="1"/>
            <a:r>
              <a:rPr lang="fr-BE" sz="1800" dirty="0"/>
              <a:t>Contact: N. Leroy </a:t>
            </a:r>
          </a:p>
          <a:p>
            <a:pPr lvl="1">
              <a:buNone/>
            </a:pPr>
            <a:r>
              <a:rPr lang="fr-BE" sz="1600" dirty="0">
                <a:hlinkClick r:id="rId2"/>
              </a:rPr>
              <a:t>nicolas.leroy@spw.wallonie.be</a:t>
            </a:r>
            <a:endParaRPr lang="fr-BE" sz="1600" dirty="0"/>
          </a:p>
          <a:p>
            <a:pPr lvl="1">
              <a:buNone/>
            </a:pPr>
            <a:endParaRPr lang="fr-BE" sz="1800" dirty="0"/>
          </a:p>
          <a:p>
            <a:pPr lvl="1"/>
            <a:endParaRPr lang="fr-BE" sz="1500" dirty="0"/>
          </a:p>
          <a:p>
            <a:endParaRPr lang="fr-BE" sz="23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D88FEB2-01D8-4B53-B57A-37EA78F71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96" y="4257758"/>
            <a:ext cx="2423604" cy="4246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EE0D116F-1CC8-443C-A630-C896FAECB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9088"/>
            <a:ext cx="8229600" cy="15779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C-Roads Belgium/Flanders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A51BD6E-5257-4DD3-9561-D6F66216481B}"/>
              </a:ext>
            </a:extLst>
          </p:cNvPr>
          <p:cNvSpPr/>
          <p:nvPr/>
        </p:nvSpPr>
        <p:spPr>
          <a:xfrm>
            <a:off x="2385754" y="969780"/>
            <a:ext cx="2079263" cy="17281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CF723F-4330-417B-B80B-DBF31222BA2E}"/>
              </a:ext>
            </a:extLst>
          </p:cNvPr>
          <p:cNvSpPr/>
          <p:nvPr/>
        </p:nvSpPr>
        <p:spPr>
          <a:xfrm>
            <a:off x="135790" y="2860446"/>
            <a:ext cx="2079263" cy="17281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E6806-AAF0-4734-B411-83FF20AB3DCD}"/>
              </a:ext>
            </a:extLst>
          </p:cNvPr>
          <p:cNvSpPr/>
          <p:nvPr/>
        </p:nvSpPr>
        <p:spPr>
          <a:xfrm>
            <a:off x="135790" y="969780"/>
            <a:ext cx="2079263" cy="17281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33DFC-01FE-4F5D-9A65-44082986A0E6}"/>
              </a:ext>
            </a:extLst>
          </p:cNvPr>
          <p:cNvSpPr txBox="1">
            <a:spLocks/>
          </p:cNvSpPr>
          <p:nvPr/>
        </p:nvSpPr>
        <p:spPr>
          <a:xfrm>
            <a:off x="8307" y="306558"/>
            <a:ext cx="6562725" cy="857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 cap="all">
                <a:solidFill>
                  <a:srgbClr val="19949B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9949B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9949B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9949B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9949B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dirty="0" err="1"/>
              <a:t>Tractebel</a:t>
            </a:r>
            <a:r>
              <a:rPr lang="en-US" dirty="0"/>
              <a:t> in Smart Mobility</a:t>
            </a:r>
            <a:endParaRPr lang="nl-NL" dirty="0"/>
          </a:p>
        </p:txBody>
      </p:sp>
      <p:pic>
        <p:nvPicPr>
          <p:cNvPr id="4" name="Bild 59">
            <a:extLst>
              <a:ext uri="{FF2B5EF4-FFF2-40B4-BE49-F238E27FC236}">
                <a16:creationId xmlns:a16="http://schemas.microsoft.com/office/drawing/2014/main" id="{09D96329-A747-4E40-8927-B44C13C8E3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1" y="3185395"/>
            <a:ext cx="1666528" cy="55061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0D263CA-05D5-4C08-807F-DB998E09972B}"/>
              </a:ext>
            </a:extLst>
          </p:cNvPr>
          <p:cNvGrpSpPr/>
          <p:nvPr/>
        </p:nvGrpSpPr>
        <p:grpSpPr>
          <a:xfrm>
            <a:off x="188485" y="1041788"/>
            <a:ext cx="1944216" cy="1302734"/>
            <a:chOff x="755576" y="1197008"/>
            <a:chExt cx="2609850" cy="1752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11A5DFE-773D-447A-AB25-445EFF126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576" y="1197008"/>
              <a:ext cx="2609850" cy="1752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8412A6-4260-4033-8E49-1E2DEF188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576" y="1202001"/>
              <a:ext cx="792088" cy="5171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039C68C-46A6-485A-B523-53BBC920C7BB}"/>
              </a:ext>
            </a:extLst>
          </p:cNvPr>
          <p:cNvSpPr txBox="1"/>
          <p:nvPr/>
        </p:nvSpPr>
        <p:spPr>
          <a:xfrm>
            <a:off x="186033" y="2252188"/>
            <a:ext cx="195523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200" dirty="0" err="1">
                <a:latin typeface="+mn-lt"/>
              </a:rPr>
              <a:t>Future</a:t>
            </a:r>
            <a:r>
              <a:rPr lang="nl-BE" sz="1200" dirty="0">
                <a:latin typeface="+mn-lt"/>
              </a:rPr>
              <a:t> </a:t>
            </a:r>
            <a:r>
              <a:rPr lang="nl-BE" sz="1200" dirty="0" err="1">
                <a:latin typeface="+mn-lt"/>
              </a:rPr>
              <a:t>visions</a:t>
            </a:r>
            <a:r>
              <a:rPr lang="nl-BE" sz="1200" dirty="0">
                <a:latin typeface="+mn-lt"/>
              </a:rPr>
              <a:t> in </a:t>
            </a:r>
            <a:r>
              <a:rPr lang="nl-BE" sz="1200" dirty="0" err="1">
                <a:latin typeface="+mn-lt"/>
              </a:rPr>
              <a:t>mobility</a:t>
            </a:r>
            <a:endParaRPr lang="nl-BE" sz="12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AD78E6-D45E-4746-BDFB-D7E344AE4B5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35386" y="1002621"/>
            <a:ext cx="1097273" cy="12495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24A679-F66E-4A74-8AF0-30D3FD1B6E6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65219" y="2325585"/>
            <a:ext cx="628777" cy="2989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EA1FA8-9342-4156-A296-928F397FBB59}"/>
              </a:ext>
            </a:extLst>
          </p:cNvPr>
          <p:cNvSpPr txBox="1"/>
          <p:nvPr/>
        </p:nvSpPr>
        <p:spPr>
          <a:xfrm>
            <a:off x="2344578" y="2252188"/>
            <a:ext cx="1795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latin typeface="+mn-lt"/>
              </a:rPr>
              <a:t>Support in </a:t>
            </a:r>
            <a:r>
              <a:rPr lang="nl-BE" sz="1200" dirty="0" err="1">
                <a:latin typeface="+mn-lt"/>
              </a:rPr>
              <a:t>future</a:t>
            </a:r>
            <a:r>
              <a:rPr lang="nl-BE" sz="1200" dirty="0">
                <a:latin typeface="+mn-lt"/>
              </a:rPr>
              <a:t> business development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13027D-B548-49D6-A42E-ED019E320FDB}"/>
              </a:ext>
            </a:extLst>
          </p:cNvPr>
          <p:cNvSpPr txBox="1"/>
          <p:nvPr/>
        </p:nvSpPr>
        <p:spPr>
          <a:xfrm>
            <a:off x="167586" y="3878686"/>
            <a:ext cx="217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200" dirty="0">
              <a:latin typeface="+mn-lt"/>
            </a:endParaRPr>
          </a:p>
          <a:p>
            <a:r>
              <a:rPr lang="nl-BE" sz="1200" dirty="0" err="1">
                <a:latin typeface="+mn-lt"/>
              </a:rPr>
              <a:t>Mobility</a:t>
            </a:r>
            <a:r>
              <a:rPr lang="nl-BE" sz="1200" dirty="0">
                <a:latin typeface="+mn-lt"/>
              </a:rPr>
              <a:t> </a:t>
            </a:r>
            <a:r>
              <a:rPr lang="nl-BE" sz="1200" dirty="0" err="1">
                <a:latin typeface="+mn-lt"/>
              </a:rPr>
              <a:t>innovation</a:t>
            </a:r>
            <a:r>
              <a:rPr lang="nl-BE" sz="1200" dirty="0">
                <a:latin typeface="+mn-lt"/>
              </a:rPr>
              <a:t> partner in</a:t>
            </a:r>
          </a:p>
          <a:p>
            <a:r>
              <a:rPr lang="nl-BE" sz="1200" dirty="0">
                <a:latin typeface="+mn-lt"/>
              </a:rPr>
              <a:t>EU-</a:t>
            </a:r>
            <a:r>
              <a:rPr lang="nl-BE" sz="1200" dirty="0" err="1">
                <a:latin typeface="+mn-lt"/>
              </a:rPr>
              <a:t>projects</a:t>
            </a:r>
            <a:endParaRPr lang="nl-BE" sz="1200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0BA57E-C415-499F-84EB-78BE5A946DBA}"/>
              </a:ext>
            </a:extLst>
          </p:cNvPr>
          <p:cNvSpPr/>
          <p:nvPr/>
        </p:nvSpPr>
        <p:spPr>
          <a:xfrm>
            <a:off x="2385754" y="2860446"/>
            <a:ext cx="2079263" cy="17281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FC56C2-DE47-47B9-91B7-D765019B0C3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52968" y="3067837"/>
            <a:ext cx="1173426" cy="5867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4756C3E-F7C2-4CCA-A61C-647034BB3133}"/>
              </a:ext>
            </a:extLst>
          </p:cNvPr>
          <p:cNvSpPr txBox="1"/>
          <p:nvPr/>
        </p:nvSpPr>
        <p:spPr>
          <a:xfrm>
            <a:off x="2412346" y="3831144"/>
            <a:ext cx="217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200" dirty="0">
              <a:latin typeface="+mn-lt"/>
            </a:endParaRPr>
          </a:p>
          <a:p>
            <a:r>
              <a:rPr lang="nl-BE" sz="1200" dirty="0">
                <a:latin typeface="+mn-lt"/>
              </a:rPr>
              <a:t>City-level </a:t>
            </a:r>
            <a:r>
              <a:rPr lang="nl-BE" sz="1200" dirty="0" err="1">
                <a:latin typeface="+mn-lt"/>
              </a:rPr>
              <a:t>advise</a:t>
            </a:r>
            <a:r>
              <a:rPr lang="nl-BE" sz="1200" dirty="0">
                <a:latin typeface="+mn-lt"/>
              </a:rPr>
              <a:t> in </a:t>
            </a:r>
            <a:r>
              <a:rPr lang="nl-BE" sz="1200" dirty="0" err="1">
                <a:latin typeface="+mn-lt"/>
              </a:rPr>
              <a:t>deployment</a:t>
            </a:r>
            <a:r>
              <a:rPr lang="nl-BE" sz="1200" dirty="0">
                <a:latin typeface="+mn-lt"/>
              </a:rPr>
              <a:t> of smart </a:t>
            </a:r>
            <a:r>
              <a:rPr lang="nl-BE" sz="1200" dirty="0" err="1">
                <a:latin typeface="+mn-lt"/>
              </a:rPr>
              <a:t>mobility</a:t>
            </a:r>
            <a:r>
              <a:rPr lang="nl-BE" sz="1200" dirty="0">
                <a:latin typeface="+mn-lt"/>
              </a:rPr>
              <a:t> </a:t>
            </a:r>
            <a:r>
              <a:rPr lang="nl-BE" sz="1200" dirty="0" err="1">
                <a:latin typeface="+mn-lt"/>
              </a:rPr>
              <a:t>solutions</a:t>
            </a:r>
            <a:endParaRPr lang="nl-BE" sz="1200" dirty="0">
              <a:latin typeface="+mn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5D2320-8614-4EB1-BA60-20B76C80651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97095" y="3015499"/>
            <a:ext cx="565023" cy="77085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DFD4ED5-C1E1-4E00-8BEA-3846F1F19D67}"/>
              </a:ext>
            </a:extLst>
          </p:cNvPr>
          <p:cNvSpPr/>
          <p:nvPr/>
        </p:nvSpPr>
        <p:spPr>
          <a:xfrm>
            <a:off x="4668329" y="2860446"/>
            <a:ext cx="2079263" cy="17281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7F5648-482C-4A9E-A4CE-04A8765FCD43}"/>
              </a:ext>
            </a:extLst>
          </p:cNvPr>
          <p:cNvSpPr/>
          <p:nvPr/>
        </p:nvSpPr>
        <p:spPr>
          <a:xfrm>
            <a:off x="6950904" y="2855885"/>
            <a:ext cx="2079263" cy="17281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CD3F5D-B15F-4316-9F25-426509B09223}"/>
              </a:ext>
            </a:extLst>
          </p:cNvPr>
          <p:cNvSpPr/>
          <p:nvPr/>
        </p:nvSpPr>
        <p:spPr>
          <a:xfrm>
            <a:off x="4668328" y="969780"/>
            <a:ext cx="2079263" cy="17281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5B6825-7A56-43A6-9B47-1C5CB97A6DA2}"/>
              </a:ext>
            </a:extLst>
          </p:cNvPr>
          <p:cNvSpPr txBox="1"/>
          <p:nvPr/>
        </p:nvSpPr>
        <p:spPr>
          <a:xfrm>
            <a:off x="4725957" y="2256603"/>
            <a:ext cx="206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latin typeface="+mn-lt"/>
              </a:rPr>
              <a:t>B2B </a:t>
            </a:r>
            <a:r>
              <a:rPr lang="nl-BE" sz="1200" dirty="0" err="1">
                <a:latin typeface="+mn-lt"/>
              </a:rPr>
              <a:t>advise</a:t>
            </a:r>
            <a:r>
              <a:rPr lang="nl-BE" sz="1200" dirty="0">
                <a:latin typeface="+mn-lt"/>
              </a:rPr>
              <a:t> in </a:t>
            </a:r>
            <a:r>
              <a:rPr lang="nl-BE" sz="1200" dirty="0" err="1">
                <a:latin typeface="+mn-lt"/>
              </a:rPr>
              <a:t>mobility</a:t>
            </a:r>
            <a:r>
              <a:rPr lang="nl-BE" sz="1200" dirty="0">
                <a:latin typeface="+mn-lt"/>
              </a:rPr>
              <a:t> </a:t>
            </a:r>
            <a:r>
              <a:rPr lang="nl-BE" sz="1200" dirty="0" err="1">
                <a:latin typeface="+mn-lt"/>
              </a:rPr>
              <a:t>solutions</a:t>
            </a:r>
            <a:r>
              <a:rPr lang="nl-BE" sz="1200" dirty="0">
                <a:latin typeface="+mn-lt"/>
              </a:rPr>
              <a:t> </a:t>
            </a:r>
            <a:r>
              <a:rPr lang="nl-BE" sz="1200" dirty="0" err="1">
                <a:latin typeface="+mn-lt"/>
              </a:rPr>
              <a:t>for</a:t>
            </a:r>
            <a:r>
              <a:rPr lang="nl-BE" sz="1200" dirty="0">
                <a:latin typeface="+mn-lt"/>
              </a:rPr>
              <a:t> employees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02F2D1-CA0A-4189-9CD4-AAF106BB7F9F}"/>
              </a:ext>
            </a:extLst>
          </p:cNvPr>
          <p:cNvSpPr txBox="1"/>
          <p:nvPr/>
        </p:nvSpPr>
        <p:spPr>
          <a:xfrm>
            <a:off x="4705173" y="3848957"/>
            <a:ext cx="217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200" dirty="0">
              <a:latin typeface="+mn-lt"/>
            </a:endParaRPr>
          </a:p>
          <a:p>
            <a:r>
              <a:rPr lang="nl-BE" sz="1200" dirty="0">
                <a:latin typeface="+mn-lt"/>
              </a:rPr>
              <a:t>Smart </a:t>
            </a:r>
            <a:r>
              <a:rPr lang="nl-BE" sz="1200" dirty="0" err="1">
                <a:latin typeface="+mn-lt"/>
              </a:rPr>
              <a:t>mobility</a:t>
            </a:r>
            <a:r>
              <a:rPr lang="nl-BE" sz="1200" dirty="0">
                <a:latin typeface="+mn-lt"/>
              </a:rPr>
              <a:t> </a:t>
            </a:r>
            <a:r>
              <a:rPr lang="nl-BE" sz="1200" dirty="0" err="1">
                <a:latin typeface="+mn-lt"/>
              </a:rPr>
              <a:t>integration</a:t>
            </a:r>
            <a:r>
              <a:rPr lang="nl-BE" sz="1200" dirty="0">
                <a:latin typeface="+mn-lt"/>
              </a:rPr>
              <a:t> in smart </a:t>
            </a:r>
            <a:r>
              <a:rPr lang="nl-BE" sz="1200" dirty="0" err="1">
                <a:latin typeface="+mn-lt"/>
              </a:rPr>
              <a:t>city</a:t>
            </a:r>
            <a:r>
              <a:rPr lang="nl-BE" sz="1200" dirty="0">
                <a:latin typeface="+mn-lt"/>
              </a:rPr>
              <a:t> </a:t>
            </a:r>
            <a:r>
              <a:rPr lang="nl-BE" sz="1200" dirty="0" err="1">
                <a:latin typeface="+mn-lt"/>
              </a:rPr>
              <a:t>solutions</a:t>
            </a:r>
            <a:endParaRPr lang="nl-BE" sz="1200" dirty="0">
              <a:latin typeface="+mn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D1C03E2-DBC4-4BD6-A2AB-469863556C8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61022" y="2931790"/>
            <a:ext cx="1932635" cy="10778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89BB26-993A-4966-92A5-4C6FA0776DF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52320" y="2931790"/>
            <a:ext cx="1096944" cy="113372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E4CF50B-396B-4FE1-B757-CF2900C9D33E}"/>
              </a:ext>
            </a:extLst>
          </p:cNvPr>
          <p:cNvSpPr txBox="1"/>
          <p:nvPr/>
        </p:nvSpPr>
        <p:spPr>
          <a:xfrm>
            <a:off x="6901547" y="3837583"/>
            <a:ext cx="217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200" dirty="0">
              <a:latin typeface="+mn-lt"/>
            </a:endParaRPr>
          </a:p>
          <a:p>
            <a:r>
              <a:rPr lang="nl-BE" sz="1200" dirty="0">
                <a:latin typeface="+mn-lt"/>
              </a:rPr>
              <a:t>Strategic </a:t>
            </a:r>
            <a:r>
              <a:rPr lang="nl-BE" sz="1200" dirty="0" err="1">
                <a:latin typeface="+mn-lt"/>
              </a:rPr>
              <a:t>advise</a:t>
            </a:r>
            <a:r>
              <a:rPr lang="nl-BE" sz="1200" dirty="0">
                <a:latin typeface="+mn-lt"/>
              </a:rPr>
              <a:t> in </a:t>
            </a:r>
            <a:r>
              <a:rPr lang="nl-BE" sz="1200" dirty="0" err="1">
                <a:latin typeface="+mn-lt"/>
              </a:rPr>
              <a:t>future</a:t>
            </a:r>
            <a:r>
              <a:rPr lang="nl-BE" sz="1200" dirty="0">
                <a:latin typeface="+mn-lt"/>
              </a:rPr>
              <a:t> </a:t>
            </a:r>
            <a:r>
              <a:rPr lang="nl-BE" sz="1200" dirty="0" err="1">
                <a:latin typeface="+mn-lt"/>
              </a:rPr>
              <a:t>urban</a:t>
            </a:r>
            <a:r>
              <a:rPr lang="nl-BE" sz="1200" dirty="0">
                <a:latin typeface="+mn-lt"/>
              </a:rPr>
              <a:t> </a:t>
            </a:r>
            <a:r>
              <a:rPr lang="nl-BE" sz="1200" dirty="0" err="1">
                <a:latin typeface="+mn-lt"/>
              </a:rPr>
              <a:t>logistics</a:t>
            </a:r>
            <a:endParaRPr lang="nl-BE" sz="1200" dirty="0">
              <a:latin typeface="+mn-l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4A3A247-9A33-427E-9B3C-B1C03C640594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14649" y="1048883"/>
            <a:ext cx="1632991" cy="12767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E1A4E8-CE6C-474A-8C3E-F69D91606A38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59098" y="1687234"/>
            <a:ext cx="1938612" cy="4900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6B920A-5615-43C3-A2CE-0CD22BB186C0}"/>
              </a:ext>
            </a:extLst>
          </p:cNvPr>
          <p:cNvSpPr txBox="1">
            <a:spLocks/>
          </p:cNvSpPr>
          <p:nvPr/>
        </p:nvSpPr>
        <p:spPr>
          <a:xfrm>
            <a:off x="457200" y="309563"/>
            <a:ext cx="6562725" cy="857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 cap="all">
                <a:solidFill>
                  <a:srgbClr val="19949B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9949B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9949B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9949B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9949B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dirty="0"/>
              <a:t>C-Roads platform</a:t>
            </a:r>
            <a:endParaRPr lang="nl-NL" dirty="0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D29939AD-50CB-4851-AC4C-AB227C9F5979}"/>
              </a:ext>
            </a:extLst>
          </p:cNvPr>
          <p:cNvSpPr txBox="1">
            <a:spLocks/>
          </p:cNvSpPr>
          <p:nvPr/>
        </p:nvSpPr>
        <p:spPr bwMode="auto">
          <a:xfrm>
            <a:off x="457201" y="1284289"/>
            <a:ext cx="4546848" cy="289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/>
            <a:r>
              <a:rPr lang="nl-BE" sz="1400" b="1" dirty="0" err="1">
                <a:latin typeface="+mn-lt"/>
              </a:rPr>
              <a:t>What</a:t>
            </a:r>
            <a:r>
              <a:rPr lang="nl-BE" sz="1400" b="1" dirty="0">
                <a:latin typeface="+mn-lt"/>
              </a:rPr>
              <a:t>?</a:t>
            </a:r>
            <a:endParaRPr lang="en-GB" sz="1400" dirty="0">
              <a:latin typeface="+mn-lt"/>
            </a:endParaRPr>
          </a:p>
          <a:p>
            <a:pPr lvl="1"/>
            <a:r>
              <a:rPr lang="en-US" sz="1400" b="1" dirty="0">
                <a:latin typeface="+mn-lt"/>
              </a:rPr>
              <a:t>The C-Roads Platform is a cooperation of Member States </a:t>
            </a:r>
            <a:r>
              <a:rPr lang="en-US" sz="1400" dirty="0">
                <a:latin typeface="+mn-lt"/>
              </a:rPr>
              <a:t>and road operators working on the deployment of </a:t>
            </a:r>
            <a:r>
              <a:rPr lang="en-US" sz="1400" b="1" dirty="0" err="1">
                <a:latin typeface="+mn-lt"/>
              </a:rPr>
              <a:t>harmonised</a:t>
            </a:r>
            <a:r>
              <a:rPr lang="en-US" sz="1400" b="1" dirty="0">
                <a:latin typeface="+mn-lt"/>
              </a:rPr>
              <a:t> and interoperable C-ITS services </a:t>
            </a:r>
            <a:r>
              <a:rPr lang="en-US" sz="1400" dirty="0">
                <a:latin typeface="+mn-lt"/>
              </a:rPr>
              <a:t>in Europe. </a:t>
            </a:r>
          </a:p>
          <a:p>
            <a:pPr lvl="1"/>
            <a:endParaRPr lang="nl-BE" sz="1400" b="1" dirty="0">
              <a:latin typeface="Century Gothic" panose="020B0502020202020204" pitchFamily="34" charset="0"/>
            </a:endParaRPr>
          </a:p>
          <a:p>
            <a:pPr lvl="1"/>
            <a:endParaRPr lang="nl-BE" sz="1400" b="1" dirty="0">
              <a:latin typeface="Century Gothic" panose="020B0502020202020204" pitchFamily="34" charset="0"/>
            </a:endParaRPr>
          </a:p>
          <a:p>
            <a:pPr lvl="0"/>
            <a:r>
              <a:rPr lang="nl-BE" sz="1400" b="1" dirty="0">
                <a:latin typeface="+mn-lt"/>
              </a:rPr>
              <a:t>How?</a:t>
            </a:r>
            <a:endParaRPr lang="en-GB" sz="1400" dirty="0">
              <a:latin typeface="+mn-lt"/>
            </a:endParaRPr>
          </a:p>
          <a:p>
            <a:pPr lvl="1"/>
            <a:r>
              <a:rPr lang="en-US" sz="1400" dirty="0">
                <a:latin typeface="+mn-lt"/>
              </a:rPr>
              <a:t>The C-Roads Platform approach will pursue </a:t>
            </a:r>
            <a:r>
              <a:rPr lang="en-US" sz="1400" b="1" dirty="0">
                <a:latin typeface="+mn-lt"/>
              </a:rPr>
              <a:t>cooperation on a holistic level</a:t>
            </a:r>
            <a:r>
              <a:rPr lang="en-US" sz="1400" dirty="0">
                <a:latin typeface="+mn-lt"/>
              </a:rPr>
              <a:t> in order to cover all dimensions linked with the deployment of C-ITS. </a:t>
            </a:r>
            <a:endParaRPr lang="nl-NL" altLang="nl-BE" sz="2000" dirty="0">
              <a:solidFill>
                <a:srgbClr val="06061C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056C7-760B-4231-B211-3B8E498EA3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347614"/>
            <a:ext cx="3774576" cy="2830932"/>
          </a:xfrm>
          <a:prstGeom prst="rect">
            <a:avLst/>
          </a:prstGeom>
        </p:spPr>
      </p:pic>
      <p:pic>
        <p:nvPicPr>
          <p:cNvPr id="6" name="Bild 59">
            <a:extLst>
              <a:ext uri="{FF2B5EF4-FFF2-40B4-BE49-F238E27FC236}">
                <a16:creationId xmlns:a16="http://schemas.microsoft.com/office/drawing/2014/main" id="{A345D7EA-6300-437B-B9A7-7081693C1AF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71950"/>
            <a:ext cx="1666528" cy="55061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2173B44-2E7F-43B9-A9CE-7501FCD65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09322"/>
            <a:ext cx="2423604" cy="4246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00B25-0CD3-43E6-98B7-8549471BE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The </a:t>
            </a:r>
            <a:r>
              <a:rPr lang="en-GB" sz="3200" dirty="0" err="1"/>
              <a:t>BelgiUM</a:t>
            </a:r>
            <a:r>
              <a:rPr lang="en-GB" sz="3200" dirty="0"/>
              <a:t>/FLANDERS project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36C29-4575-49E3-BAAC-9E00EC358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30369"/>
            <a:ext cx="5112568" cy="3394472"/>
          </a:xfrm>
        </p:spPr>
        <p:txBody>
          <a:bodyPr/>
          <a:lstStyle/>
          <a:p>
            <a:pPr lvl="0"/>
            <a:r>
              <a:rPr lang="nl-BE" sz="1400" b="1" dirty="0"/>
              <a:t>Goal</a:t>
            </a:r>
            <a:endParaRPr lang="en-GB" sz="1400" dirty="0"/>
          </a:p>
          <a:p>
            <a:pPr lvl="1"/>
            <a:r>
              <a:rPr lang="en-US" sz="1400" dirty="0"/>
              <a:t>Roads Flemish pilot is to operate and assess the deployment of a cloud based ‘virtual infrastructure’ for an effective deployment of C-ITS services </a:t>
            </a:r>
          </a:p>
          <a:p>
            <a:pPr lvl="1"/>
            <a:endParaRPr lang="en-US" sz="1400" dirty="0"/>
          </a:p>
          <a:p>
            <a:r>
              <a:rPr lang="nl-BE" sz="1400" b="1" dirty="0"/>
              <a:t>Technology</a:t>
            </a:r>
            <a:endParaRPr lang="en-GB" sz="1400" dirty="0"/>
          </a:p>
          <a:p>
            <a:pPr lvl="1"/>
            <a:r>
              <a:rPr lang="en-US" sz="1400" dirty="0"/>
              <a:t>At the test site existing cellular based </a:t>
            </a:r>
            <a:r>
              <a:rPr lang="en-US" sz="1400" b="1" dirty="0"/>
              <a:t>3G-4G/LTE mobile communication </a:t>
            </a:r>
            <a:r>
              <a:rPr lang="en-US" sz="1400" dirty="0"/>
              <a:t>networks will be used in combination with the HERE Location Cloud and the local Traffic Management Centre’s applications. </a:t>
            </a:r>
            <a:r>
              <a:rPr lang="en-US" sz="1400" b="1" dirty="0"/>
              <a:t> </a:t>
            </a:r>
            <a:endParaRPr lang="en-GB" sz="1400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3189C9-9DC5-428C-9A81-F78A72722A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836258"/>
            <a:ext cx="3085748" cy="22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00B25-0CD3-43E6-98B7-8549471BE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The </a:t>
            </a:r>
            <a:r>
              <a:rPr lang="en-GB" sz="3200" dirty="0" err="1"/>
              <a:t>BelgiUM</a:t>
            </a:r>
            <a:r>
              <a:rPr lang="en-GB" sz="3200" dirty="0"/>
              <a:t>/FLANDERS project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36C29-4575-49E3-BAAC-9E00EC358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87574"/>
            <a:ext cx="4824536" cy="3394472"/>
          </a:xfrm>
        </p:spPr>
        <p:txBody>
          <a:bodyPr/>
          <a:lstStyle/>
          <a:p>
            <a:pPr marL="0" lvl="0" indent="0">
              <a:buNone/>
            </a:pPr>
            <a:r>
              <a:rPr lang="en-US" sz="1400" b="1" dirty="0">
                <a:latin typeface="Century Gothic" panose="020B0502020202020204" pitchFamily="34" charset="0"/>
              </a:rPr>
              <a:t> </a:t>
            </a:r>
            <a:endParaRPr lang="en-GB" sz="1400" dirty="0">
              <a:latin typeface="Century Gothic" panose="020B0502020202020204" pitchFamily="34" charset="0"/>
            </a:endParaRPr>
          </a:p>
          <a:p>
            <a:pPr lvl="0"/>
            <a:r>
              <a:rPr lang="nl-BE" sz="1400" b="1" dirty="0" err="1"/>
              <a:t>Region</a:t>
            </a:r>
            <a:endParaRPr lang="nl-BE" sz="1400" b="1" dirty="0"/>
          </a:p>
          <a:p>
            <a:pPr lvl="1"/>
            <a:r>
              <a:rPr lang="en-US" sz="1400" dirty="0"/>
              <a:t>Flemish test area will concentrate on the (common) E34 – E313 segment East of Antwerp. As such motorways E34 (Antwerp – Eindhoven) and E313  (Antwerp – Liège) will be targeted for detailed evaluation purposes</a:t>
            </a:r>
          </a:p>
          <a:p>
            <a:pPr marL="457200" lvl="1" indent="0">
              <a:buNone/>
            </a:pPr>
            <a:endParaRPr lang="en-US" sz="1400" b="1" dirty="0"/>
          </a:p>
          <a:p>
            <a:pPr lvl="0"/>
            <a:r>
              <a:rPr lang="en-US" sz="1400" b="1" dirty="0"/>
              <a:t>Partners</a:t>
            </a:r>
            <a:endParaRPr lang="en-GB" b="1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102FFB34-87D3-4A55-B996-4D6FD5E0B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683568" y="3436424"/>
            <a:ext cx="1200988" cy="5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24A934-5D20-447C-9DD3-AE7A2133DC3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093484"/>
            <a:ext cx="743242" cy="517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4D1F39-C5AB-4963-8F6E-B61E97DC272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4656" y="3438028"/>
            <a:ext cx="555440" cy="504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BD6A87-1AE5-4EEB-8434-D9105311A43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22906" y="4124312"/>
            <a:ext cx="1938612" cy="490074"/>
          </a:xfrm>
          <a:prstGeom prst="rect">
            <a:avLst/>
          </a:prstGeom>
        </p:spPr>
      </p:pic>
      <p:pic>
        <p:nvPicPr>
          <p:cNvPr id="8" name="Picture 2" descr="https://www.c-roads.eu/fileadmin/_processed_/8/c/csm_Flanders_538338e977.png">
            <a:extLst>
              <a:ext uri="{FF2B5EF4-FFF2-40B4-BE49-F238E27FC236}">
                <a16:creationId xmlns:a16="http://schemas.microsoft.com/office/drawing/2014/main" id="{632A11A7-6F8B-407E-87FA-CD9C015DF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24563"/>
            <a:ext cx="3530081" cy="31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8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030D-31F0-4676-A9A9-6546D919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69146-450F-46F2-939F-B7346F3FA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1200" b="1" dirty="0"/>
              <a:t>Test-users</a:t>
            </a:r>
            <a:endParaRPr lang="en-GB" sz="1200" dirty="0"/>
          </a:p>
          <a:p>
            <a:pPr lvl="1"/>
            <a:r>
              <a:rPr lang="nl-BE" sz="1200" dirty="0"/>
              <a:t>1000 test drivers</a:t>
            </a:r>
            <a:endParaRPr lang="nl-BE" sz="1200" b="1" dirty="0"/>
          </a:p>
          <a:p>
            <a:r>
              <a:rPr lang="nl-BE" sz="1200" b="1" dirty="0" err="1"/>
              <a:t>Use</a:t>
            </a:r>
            <a:r>
              <a:rPr lang="nl-BE" sz="1200" b="1" dirty="0"/>
              <a:t> cases </a:t>
            </a:r>
          </a:p>
          <a:p>
            <a:pPr marL="571500" lvl="1" indent="-171450"/>
            <a:r>
              <a:rPr lang="en-US" sz="1200" dirty="0"/>
              <a:t>C-Roads Flanders focuses on the following Day-1 Services including 10 use cases: 8 Hazards warnings and 2 signage applications:</a:t>
            </a:r>
          </a:p>
          <a:p>
            <a:pPr lvl="1" algn="just"/>
            <a:r>
              <a:rPr lang="nl-BE" sz="1200" dirty="0"/>
              <a:t>1) </a:t>
            </a:r>
            <a:r>
              <a:rPr lang="nl-BE" sz="1200" dirty="0" err="1"/>
              <a:t>Temporarily</a:t>
            </a:r>
            <a:r>
              <a:rPr lang="nl-BE" sz="1200" dirty="0"/>
              <a:t> </a:t>
            </a:r>
            <a:r>
              <a:rPr lang="nl-BE" sz="1200" dirty="0" err="1"/>
              <a:t>slippery</a:t>
            </a:r>
            <a:r>
              <a:rPr lang="nl-BE" sz="1200" dirty="0"/>
              <a:t> </a:t>
            </a:r>
            <a:r>
              <a:rPr lang="nl-BE" sz="1200" dirty="0" err="1"/>
              <a:t>road</a:t>
            </a:r>
            <a:r>
              <a:rPr lang="nl-BE" sz="1200" dirty="0"/>
              <a:t> 		6) (</a:t>
            </a:r>
            <a:r>
              <a:rPr lang="nl-BE" sz="1200" dirty="0" err="1"/>
              <a:t>Unprotected</a:t>
            </a:r>
            <a:r>
              <a:rPr lang="nl-BE" sz="1200" dirty="0"/>
              <a:t>) Accident area</a:t>
            </a:r>
          </a:p>
          <a:p>
            <a:pPr lvl="1" algn="just"/>
            <a:r>
              <a:rPr lang="nl-BE" sz="1200" dirty="0"/>
              <a:t>2) </a:t>
            </a:r>
            <a:r>
              <a:rPr lang="nl-BE" sz="1200" dirty="0" err="1"/>
              <a:t>Reduced</a:t>
            </a:r>
            <a:r>
              <a:rPr lang="nl-BE" sz="1200" dirty="0"/>
              <a:t> </a:t>
            </a:r>
            <a:r>
              <a:rPr lang="nl-BE" sz="1200" dirty="0" err="1"/>
              <a:t>visibility</a:t>
            </a:r>
            <a:r>
              <a:rPr lang="nl-BE" sz="1200" dirty="0"/>
              <a:t> 		</a:t>
            </a:r>
            <a:r>
              <a:rPr lang="en-US" sz="1200" dirty="0"/>
              <a:t>7) Obstacle on the road</a:t>
            </a:r>
            <a:endParaRPr lang="nl-BE" sz="1200" dirty="0"/>
          </a:p>
          <a:p>
            <a:pPr lvl="1" algn="just"/>
            <a:r>
              <a:rPr lang="nl-BE" sz="1200" dirty="0"/>
              <a:t>3) </a:t>
            </a:r>
            <a:r>
              <a:rPr lang="nl-BE" sz="1200" dirty="0" err="1"/>
              <a:t>Exceptional</a:t>
            </a:r>
            <a:r>
              <a:rPr lang="nl-BE" sz="1200" dirty="0"/>
              <a:t> </a:t>
            </a:r>
            <a:r>
              <a:rPr lang="nl-BE" sz="1200" dirty="0" err="1"/>
              <a:t>weather</a:t>
            </a:r>
            <a:r>
              <a:rPr lang="nl-BE" sz="1200" dirty="0"/>
              <a:t> </a:t>
            </a:r>
            <a:r>
              <a:rPr lang="nl-BE" sz="1200" dirty="0" err="1"/>
              <a:t>conditions</a:t>
            </a:r>
            <a:r>
              <a:rPr lang="nl-BE" sz="1200" dirty="0"/>
              <a:t> 	</a:t>
            </a:r>
            <a:r>
              <a:rPr lang="en-US" sz="1200" dirty="0"/>
              <a:t>8) Traffic jam ahead warning</a:t>
            </a:r>
            <a:endParaRPr lang="nl-BE" sz="1200" dirty="0"/>
          </a:p>
          <a:p>
            <a:pPr lvl="1" algn="just"/>
            <a:r>
              <a:rPr lang="en-US" sz="1200" dirty="0"/>
              <a:t>4) (Fixed/stationary) Road works	9) Current speed limit</a:t>
            </a:r>
          </a:p>
          <a:p>
            <a:pPr lvl="1" algn="just"/>
            <a:r>
              <a:rPr lang="en-US" sz="1200" dirty="0"/>
              <a:t>5) Slow and stationary vehicle 		10) Shockwave Damping based on Wide Moving Jam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nl-BE" sz="1200" b="1" dirty="0"/>
              <a:t>Test-</a:t>
            </a:r>
            <a:r>
              <a:rPr lang="nl-BE" sz="1200" b="1" dirty="0" err="1"/>
              <a:t>period</a:t>
            </a:r>
            <a:endParaRPr lang="nl-BE" sz="1200" b="1" dirty="0"/>
          </a:p>
          <a:p>
            <a:r>
              <a:rPr lang="en-US" sz="1200" dirty="0"/>
              <a:t>	The test-period is 1 year (starts (March) 2019).</a:t>
            </a:r>
            <a:r>
              <a:rPr lang="en-US" sz="1200" b="1" dirty="0"/>
              <a:t> </a:t>
            </a:r>
            <a:endParaRPr lang="en-GB" sz="12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127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030D-31F0-4676-A9A9-6546D919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Call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participants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69146-450F-46F2-939F-B7346F3FA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1400" b="1" dirty="0" err="1"/>
              <a:t>If</a:t>
            </a:r>
            <a:r>
              <a:rPr lang="nl-BE" sz="1400" b="1" dirty="0"/>
              <a:t> </a:t>
            </a:r>
            <a:r>
              <a:rPr lang="nl-BE" sz="1400" b="1" dirty="0" err="1"/>
              <a:t>your</a:t>
            </a:r>
            <a:r>
              <a:rPr lang="nl-BE" sz="1400" b="1" dirty="0"/>
              <a:t> company is </a:t>
            </a:r>
          </a:p>
          <a:p>
            <a:pPr lvl="1"/>
            <a:r>
              <a:rPr lang="nl-BE" sz="1400" dirty="0" err="1"/>
              <a:t>Near</a:t>
            </a:r>
            <a:r>
              <a:rPr lang="nl-BE" sz="1400" dirty="0"/>
              <a:t> </a:t>
            </a:r>
            <a:r>
              <a:rPr lang="nl-BE" sz="1400" dirty="0" err="1"/>
              <a:t>the</a:t>
            </a:r>
            <a:r>
              <a:rPr lang="nl-BE" sz="1400" dirty="0"/>
              <a:t> test area</a:t>
            </a:r>
          </a:p>
          <a:p>
            <a:pPr lvl="1"/>
            <a:r>
              <a:rPr lang="nl-BE" sz="1400" dirty="0" err="1"/>
              <a:t>Interested</a:t>
            </a:r>
            <a:r>
              <a:rPr lang="nl-BE" sz="1400" dirty="0"/>
              <a:t> in new C-ITS </a:t>
            </a:r>
            <a:r>
              <a:rPr lang="nl-BE" sz="1400" dirty="0" err="1"/>
              <a:t>technology</a:t>
            </a:r>
            <a:endParaRPr lang="nl-BE" sz="1400" dirty="0"/>
          </a:p>
          <a:p>
            <a:pPr lvl="1"/>
            <a:r>
              <a:rPr lang="nl-BE" sz="1400" dirty="0" err="1"/>
              <a:t>Willing</a:t>
            </a:r>
            <a:r>
              <a:rPr lang="nl-BE" sz="1400" dirty="0"/>
              <a:t> </a:t>
            </a:r>
            <a:r>
              <a:rPr lang="nl-BE" sz="1400" dirty="0" err="1"/>
              <a:t>to</a:t>
            </a:r>
            <a:r>
              <a:rPr lang="nl-BE" sz="1400" dirty="0"/>
              <a:t> test a market ready </a:t>
            </a:r>
            <a:r>
              <a:rPr lang="nl-BE" sz="1400" dirty="0" err="1"/>
              <a:t>application</a:t>
            </a:r>
            <a:r>
              <a:rPr lang="nl-BE" sz="1400" dirty="0"/>
              <a:t> </a:t>
            </a:r>
            <a:r>
              <a:rPr lang="nl-BE" sz="1400" dirty="0" err="1"/>
              <a:t>with</a:t>
            </a:r>
            <a:r>
              <a:rPr lang="nl-BE" sz="1400" dirty="0"/>
              <a:t> </a:t>
            </a:r>
            <a:r>
              <a:rPr lang="nl-BE" sz="1400" dirty="0" err="1"/>
              <a:t>your</a:t>
            </a:r>
            <a:r>
              <a:rPr lang="nl-BE" sz="1400" dirty="0"/>
              <a:t> employees  </a:t>
            </a:r>
          </a:p>
          <a:p>
            <a:pPr marL="457200" lvl="1" indent="0">
              <a:buNone/>
            </a:pPr>
            <a:endParaRPr lang="nl-BE" sz="1400" b="1" dirty="0"/>
          </a:p>
          <a:p>
            <a:endParaRPr lang="nl-BE" sz="1400" b="1" dirty="0"/>
          </a:p>
          <a:p>
            <a:endParaRPr lang="nl-BE" sz="1400" b="1" dirty="0"/>
          </a:p>
          <a:p>
            <a:r>
              <a:rPr lang="nl-BE" sz="1400" b="1" dirty="0"/>
              <a:t>Contact</a:t>
            </a:r>
          </a:p>
          <a:p>
            <a:pPr lvl="1"/>
            <a:r>
              <a:rPr lang="nl-BE" sz="1400" dirty="0"/>
              <a:t>Sven Vlassenroot </a:t>
            </a:r>
          </a:p>
          <a:p>
            <a:pPr lvl="2"/>
            <a:r>
              <a:rPr lang="nl-BE" sz="1400" dirty="0">
                <a:hlinkClick r:id="rId2"/>
              </a:rPr>
              <a:t>Sven.vlassenroot@tractebel.engie.com</a:t>
            </a:r>
            <a:endParaRPr lang="nl-BE" sz="1400" dirty="0"/>
          </a:p>
          <a:p>
            <a:pPr lvl="2"/>
            <a:r>
              <a:rPr lang="nl-BE" sz="1400" dirty="0"/>
              <a:t>Or </a:t>
            </a:r>
            <a:r>
              <a:rPr lang="nl-BE" sz="1400" dirty="0" err="1"/>
              <a:t>you</a:t>
            </a:r>
            <a:r>
              <a:rPr lang="nl-BE" sz="1400" dirty="0"/>
              <a:t> </a:t>
            </a:r>
            <a:r>
              <a:rPr lang="nl-BE" sz="1400" dirty="0" err="1"/>
              <a:t>can</a:t>
            </a:r>
            <a:r>
              <a:rPr lang="nl-BE" sz="1400" dirty="0"/>
              <a:t> </a:t>
            </a:r>
            <a:r>
              <a:rPr lang="nl-BE" sz="1400" dirty="0" err="1"/>
              <a:t>give</a:t>
            </a:r>
            <a:r>
              <a:rPr lang="nl-BE" sz="1400" dirty="0"/>
              <a:t> me </a:t>
            </a:r>
            <a:r>
              <a:rPr lang="nl-BE" sz="1400" dirty="0" err="1"/>
              <a:t>your</a:t>
            </a:r>
            <a:r>
              <a:rPr lang="nl-BE" sz="1400" dirty="0"/>
              <a:t> business card</a:t>
            </a:r>
          </a:p>
          <a:p>
            <a:pPr lvl="2"/>
            <a:endParaRPr lang="nl-BE" sz="1400" dirty="0"/>
          </a:p>
          <a:p>
            <a:pPr lvl="1"/>
            <a:r>
              <a:rPr lang="nl-BE" sz="1400" dirty="0"/>
              <a:t>Or go </a:t>
            </a:r>
            <a:r>
              <a:rPr lang="nl-BE" sz="1400" dirty="0" err="1"/>
              <a:t>to</a:t>
            </a:r>
            <a:r>
              <a:rPr lang="nl-BE" sz="1400" dirty="0"/>
              <a:t> </a:t>
            </a:r>
            <a:r>
              <a:rPr lang="nl-BE" sz="1400" dirty="0" err="1"/>
              <a:t>the</a:t>
            </a:r>
            <a:r>
              <a:rPr lang="nl-BE" sz="1400" dirty="0"/>
              <a:t> HERE-</a:t>
            </a:r>
            <a:r>
              <a:rPr lang="nl-BE" sz="1400" dirty="0" err="1"/>
              <a:t>booth</a:t>
            </a:r>
            <a:r>
              <a:rPr lang="nl-BE" sz="1400" dirty="0"/>
              <a:t> </a:t>
            </a:r>
            <a:r>
              <a:rPr lang="nl-BE" sz="1400" dirty="0" err="1"/>
              <a:t>to</a:t>
            </a:r>
            <a:r>
              <a:rPr lang="nl-BE" sz="1400" dirty="0"/>
              <a:t> </a:t>
            </a:r>
            <a:r>
              <a:rPr lang="nl-BE" sz="1400" dirty="0" err="1"/>
              <a:t>subscribe</a:t>
            </a:r>
            <a:endParaRPr lang="nl-BE" sz="1400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142B2C2-9F12-4FD8-AEF7-07E7D65DF4BC}"/>
              </a:ext>
            </a:extLst>
          </p:cNvPr>
          <p:cNvSpPr/>
          <p:nvPr/>
        </p:nvSpPr>
        <p:spPr>
          <a:xfrm>
            <a:off x="971600" y="247669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530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EE0D116F-1CC8-443C-A630-C896FAECB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9088"/>
            <a:ext cx="8229600" cy="15779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C-Roads Belgium/WALLONIA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968E15-4E7F-41A6-862C-262F22A86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09" y="4299942"/>
            <a:ext cx="2423604" cy="4246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681</Words>
  <Application>Microsoft Office PowerPoint</Application>
  <PresentationFormat>Diavoorstelling (16:9)</PresentationFormat>
  <Paragraphs>101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Office Theme</vt:lpstr>
      <vt:lpstr>Custom Design</vt:lpstr>
      <vt:lpstr>C-Roads Belgium</vt:lpstr>
      <vt:lpstr>C-Roads Belgium/Flanders</vt:lpstr>
      <vt:lpstr>PowerPoint-presentatie</vt:lpstr>
      <vt:lpstr>PowerPoint-presentatie</vt:lpstr>
      <vt:lpstr>The BelgiUM/FLANDERS project</vt:lpstr>
      <vt:lpstr>The BelgiUM/FLANDERS project</vt:lpstr>
      <vt:lpstr>Setup</vt:lpstr>
      <vt:lpstr>Call for participants</vt:lpstr>
      <vt:lpstr>C-Roads Belgium/WALLONIA</vt:lpstr>
      <vt:lpstr>THE BelgiUM/WALLONIA PROJECT</vt:lpstr>
      <vt:lpstr>THE BelgiUM/WALLONIA PROJECT</vt:lpstr>
      <vt:lpstr>THE BelgiUM/WALLONIA PROJECT</vt:lpstr>
      <vt:lpstr>THE BelgiUM/WALLONIA PROJECT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gebruiker</dc:creator>
  <cp:lastModifiedBy>kurt marquet</cp:lastModifiedBy>
  <cp:revision>115</cp:revision>
  <dcterms:created xsi:type="dcterms:W3CDTF">2010-07-12T11:51:40Z</dcterms:created>
  <dcterms:modified xsi:type="dcterms:W3CDTF">2021-05-11T11:31:29Z</dcterms:modified>
</cp:coreProperties>
</file>